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57" r:id="rId4"/>
    <p:sldId id="258" r:id="rId5"/>
    <p:sldId id="261" r:id="rId6"/>
    <p:sldId id="262" r:id="rId7"/>
    <p:sldId id="263" r:id="rId8"/>
    <p:sldId id="264" r:id="rId9"/>
    <p:sldId id="26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EFF00CC-24C5-469A-8B92-59EBCD036774}" type="datetimeFigureOut">
              <a:rPr lang="fr-FR" smtClean="0"/>
              <a:pPr/>
              <a:t>15/05/2010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0DDD7F-CB0E-4CC6-BA32-6B372B20B64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newsflash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j03322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57158" y="2357430"/>
            <a:ext cx="87868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La communication téléphonique</a:t>
            </a:r>
            <a:endParaRPr lang="fr-FR" sz="8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0" y="2071678"/>
            <a:ext cx="9144000" cy="221599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3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I-</a:t>
            </a:r>
            <a:r>
              <a:rPr lang="fr-FR" sz="115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définition</a:t>
            </a:r>
            <a:endParaRPr lang="fr-FR" sz="115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122" name="Picture 2" descr="C:\Program Files\Microsoft Office\MEDIA\CAGCAT10\j029384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572008"/>
            <a:ext cx="1738274" cy="18278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endParaRPr lang="fr-FR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fr-F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un échange ou une transmission d’information entre deux personnes au moins utilisent le téléphone.</a:t>
            </a:r>
          </a:p>
          <a:p>
            <a:pPr algn="l"/>
            <a:endParaRPr lang="fr-FR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une communication verbale. </a:t>
            </a:r>
          </a:p>
          <a:p>
            <a:pPr algn="l"/>
            <a:endParaRPr lang="fr-FR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un source de contact entre les individus et dans le monde des affaires.</a:t>
            </a:r>
          </a:p>
          <a:p>
            <a:pPr algn="l"/>
            <a:endParaRPr lang="fr-FR" b="1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</a:pPr>
            <a:r>
              <a:rPr lang="fr-FR" b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le type de la communication le plus fréquent après la communication face à face.</a:t>
            </a:r>
            <a:endParaRPr lang="fr-FR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0"/>
            <a:ext cx="1773022" cy="114300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5992"/>
            <a:ext cx="9144000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Les caractéristiques de la C.T:</a:t>
            </a:r>
            <a:endParaRPr lang="fr-FR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514350" indent="-514350" algn="l"/>
            <a:endParaRPr lang="fr-FR" sz="3000" dirty="0" smtClean="0"/>
          </a:p>
          <a:p>
            <a:pPr marL="514350" indent="-514350" algn="l"/>
            <a:r>
              <a:rPr lang="fr-FR" sz="3000" b="1" dirty="0" smtClean="0">
                <a:solidFill>
                  <a:schemeClr val="bg1"/>
                </a:solidFill>
              </a:rPr>
              <a:t>  1- La rapidité:</a:t>
            </a:r>
          </a:p>
          <a:p>
            <a:pPr marL="1428750" lvl="2" indent="-514350" algn="l">
              <a:buFont typeface="Wingdings" pitchFamily="2" charset="2"/>
              <a:buChar char="q"/>
            </a:pPr>
            <a:r>
              <a:rPr lang="fr-FR" sz="3000" b="1" dirty="0" smtClean="0">
                <a:solidFill>
                  <a:schemeClr val="bg1"/>
                </a:solidFill>
              </a:rPr>
              <a:t> gagne du temps</a:t>
            </a:r>
          </a:p>
          <a:p>
            <a:pPr marL="1428750" lvl="2" indent="-514350" algn="l">
              <a:buFont typeface="Wingdings" pitchFamily="2" charset="2"/>
              <a:buChar char="q"/>
            </a:pPr>
            <a:r>
              <a:rPr lang="fr-FR" sz="3000" b="1" dirty="0" smtClean="0">
                <a:solidFill>
                  <a:schemeClr val="bg1"/>
                </a:solidFill>
              </a:rPr>
              <a:t> communiquer à distance</a:t>
            </a:r>
          </a:p>
          <a:p>
            <a:pPr marL="1428750" lvl="2" indent="-514350" algn="l"/>
            <a:endParaRPr lang="fr-FR" sz="3000" b="1" dirty="0" smtClean="0">
              <a:solidFill>
                <a:schemeClr val="bg1"/>
              </a:solidFill>
            </a:endParaRPr>
          </a:p>
          <a:p>
            <a:pPr marL="514350" indent="-514350" algn="l"/>
            <a:r>
              <a:rPr lang="fr-FR" sz="3000" b="1" dirty="0" smtClean="0">
                <a:solidFill>
                  <a:schemeClr val="bg1"/>
                </a:solidFill>
              </a:rPr>
              <a:t>  2- L’efficacité:</a:t>
            </a:r>
          </a:p>
          <a:p>
            <a:pPr marL="514350" indent="-514350" algn="l"/>
            <a:endParaRPr lang="fr-FR" sz="3000" b="1" dirty="0" smtClean="0">
              <a:solidFill>
                <a:schemeClr val="bg1"/>
              </a:solidFill>
            </a:endParaRPr>
          </a:p>
          <a:p>
            <a:pPr marL="514350" indent="-514350" algn="l"/>
            <a:endParaRPr lang="fr-FR" sz="3000" b="1" dirty="0" smtClean="0">
              <a:solidFill>
                <a:schemeClr val="bg1"/>
              </a:solidFill>
            </a:endParaRPr>
          </a:p>
          <a:p>
            <a:pPr marL="514350" indent="-514350" algn="l"/>
            <a:r>
              <a:rPr lang="fr-FR" sz="3000" b="1" dirty="0" smtClean="0">
                <a:solidFill>
                  <a:schemeClr val="bg1"/>
                </a:solidFill>
              </a:rPr>
              <a:t>  3- La compétence:</a:t>
            </a:r>
          </a:p>
          <a:p>
            <a:pPr marL="1428750" lvl="2" indent="-514350" algn="l">
              <a:buFont typeface="Wingdings" pitchFamily="2" charset="2"/>
              <a:buChar char="q"/>
            </a:pPr>
            <a:r>
              <a:rPr lang="fr-FR" sz="3000" b="1" dirty="0" smtClean="0">
                <a:solidFill>
                  <a:schemeClr val="bg1"/>
                </a:solidFill>
              </a:rPr>
              <a:t>Au niveau de la réaction</a:t>
            </a:r>
          </a:p>
          <a:p>
            <a:pPr marL="1428750" lvl="2" indent="-514350" algn="l">
              <a:buFont typeface="Wingdings" pitchFamily="2" charset="2"/>
              <a:buChar char="q"/>
            </a:pPr>
            <a:r>
              <a:rPr lang="fr-FR" sz="3000" b="1" dirty="0" smtClean="0">
                <a:solidFill>
                  <a:schemeClr val="bg1"/>
                </a:solidFill>
              </a:rPr>
              <a:t>Au niveau de la voix</a:t>
            </a:r>
          </a:p>
        </p:txBody>
      </p:sp>
      <p:pic>
        <p:nvPicPr>
          <p:cNvPr id="3074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702" y="4786322"/>
            <a:ext cx="2214578" cy="180502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5992"/>
            <a:ext cx="9144000" cy="212365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III- Quelques conseils pour une bonne C.T:</a:t>
            </a:r>
            <a:endParaRPr lang="fr-FR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098" name="Sound"/>
          <p:cNvSpPr>
            <a:spLocks noEditPoints="1" noChangeArrowheads="1"/>
          </p:cNvSpPr>
          <p:nvPr/>
        </p:nvSpPr>
        <p:spPr bwMode="auto">
          <a:xfrm>
            <a:off x="3571868" y="4786322"/>
            <a:ext cx="1809750" cy="1809750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pPr marL="514350" indent="-514350" algn="l"/>
            <a:r>
              <a:rPr lang="fr-FR" dirty="0" smtClean="0"/>
              <a:t>     </a:t>
            </a:r>
          </a:p>
          <a:p>
            <a:pPr marL="514350" indent="-514350" algn="l"/>
            <a:r>
              <a:rPr lang="fr-FR" dirty="0" smtClean="0"/>
              <a:t>      </a:t>
            </a:r>
            <a:r>
              <a:rPr lang="fr-FR" sz="3600" b="1" dirty="0" smtClean="0">
                <a:solidFill>
                  <a:schemeClr val="bg1"/>
                </a:solidFill>
              </a:rPr>
              <a:t>1- la voix: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être courtois et poli.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ne pas raccrocher trop tôt.</a:t>
            </a:r>
          </a:p>
          <a:p>
            <a:pPr marL="514350" indent="-514350" algn="l"/>
            <a:endParaRPr lang="fr-FR" sz="3600" b="1" dirty="0" smtClean="0">
              <a:solidFill>
                <a:schemeClr val="bg1"/>
              </a:solidFill>
            </a:endParaRPr>
          </a:p>
          <a:p>
            <a:pPr marL="514350" indent="-514350" algn="l">
              <a:tabLst>
                <a:tab pos="1430338" algn="l"/>
              </a:tabLst>
            </a:pPr>
            <a:r>
              <a:rPr lang="fr-FR" sz="3600" b="1" dirty="0" smtClean="0">
                <a:solidFill>
                  <a:schemeClr val="bg1"/>
                </a:solidFill>
              </a:rPr>
              <a:t>      2-  les mots et les attitudes: 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prévoir le nécessaire pour une prise de note.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traiter toujours la demande et répondre dès        que possible.</a:t>
            </a:r>
          </a:p>
          <a:p>
            <a:pPr marL="514350" indent="-514350" algn="l"/>
            <a:endParaRPr lang="fr-FR" sz="3600" b="1" dirty="0" smtClean="0">
              <a:solidFill>
                <a:schemeClr val="bg1"/>
              </a:solidFill>
            </a:endParaRPr>
          </a:p>
          <a:p>
            <a:pPr marL="514350" indent="-514350" algn="l"/>
            <a:r>
              <a:rPr lang="fr-FR" sz="3600" b="1" dirty="0" smtClean="0">
                <a:solidFill>
                  <a:schemeClr val="bg1"/>
                </a:solidFill>
              </a:rPr>
              <a:t>      3- La posture: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le changement de l voix par rapport la position 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les gestes s’entendent au téléphone </a:t>
            </a:r>
          </a:p>
          <a:p>
            <a:pPr marL="1885950" lvl="3" indent="-514350" algn="l">
              <a:buFont typeface="Wingdings" pitchFamily="2" charset="2"/>
              <a:buChar char="q"/>
            </a:pPr>
            <a:r>
              <a:rPr lang="fr-FR" sz="2800" b="1" dirty="0" smtClean="0">
                <a:solidFill>
                  <a:schemeClr val="bg1"/>
                </a:solidFill>
              </a:rPr>
              <a:t> éliminer les bruits extérieur 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14290"/>
            <a:ext cx="1776228" cy="131376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r-FR" sz="20000" dirty="0" smtClean="0">
                <a:solidFill>
                  <a:srgbClr val="FFC000"/>
                </a:solidFill>
                <a:latin typeface="Chiller" pitchFamily="82" charset="0"/>
              </a:rPr>
              <a:t>Fin</a:t>
            </a:r>
          </a:p>
          <a:p>
            <a:r>
              <a:rPr lang="fr-FR" sz="8800" b="1" dirty="0" smtClean="0">
                <a:solidFill>
                  <a:srgbClr val="FFC000"/>
                </a:solidFill>
                <a:latin typeface="Chiller" pitchFamily="82" charset="0"/>
              </a:rPr>
              <a:t>Merci </a:t>
            </a:r>
            <a:r>
              <a:rPr lang="fr-FR" sz="8800" b="1" dirty="0" smtClean="0">
                <a:solidFill>
                  <a:srgbClr val="FFC000"/>
                </a:solidFill>
                <a:latin typeface="Chiller" pitchFamily="82" charset="0"/>
              </a:rPr>
              <a:t>pour</a:t>
            </a:r>
            <a:r>
              <a:rPr lang="fr-FR" sz="8800" b="1" dirty="0" smtClean="0">
                <a:solidFill>
                  <a:srgbClr val="FFC000"/>
                </a:solidFill>
                <a:latin typeface="Chiller" pitchFamily="82" charset="0"/>
              </a:rPr>
              <a:t> </a:t>
            </a:r>
            <a:r>
              <a:rPr lang="fr-FR" sz="8800" b="1" dirty="0" smtClean="0">
                <a:solidFill>
                  <a:srgbClr val="FFC000"/>
                </a:solidFill>
                <a:latin typeface="Chiller" pitchFamily="82" charset="0"/>
              </a:rPr>
              <a:t>votre attention</a:t>
            </a:r>
            <a:endParaRPr lang="fr-FR" sz="8800" b="1" dirty="0">
              <a:solidFill>
                <a:srgbClr val="FFC000"/>
              </a:solidFill>
              <a:latin typeface="Chiller" pitchFamily="82" charset="0"/>
            </a:endParaRPr>
          </a:p>
        </p:txBody>
      </p:sp>
    </p:spTree>
  </p:cSld>
  <p:clrMapOvr>
    <a:masterClrMapping/>
  </p:clrMapOvr>
  <p:transition spd="slow" advClick="0">
    <p:wipe dir="u"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l"/>
            <a:endParaRPr lang="fr-FR" dirty="0" smtClean="0"/>
          </a:p>
          <a:p>
            <a:pPr algn="l"/>
            <a:endParaRPr lang="fr-FR" dirty="0" smtClean="0"/>
          </a:p>
          <a:p>
            <a:r>
              <a:rPr lang="fr-FR" b="1" dirty="0" smtClean="0">
                <a:solidFill>
                  <a:schemeClr val="tx1">
                    <a:lumMod val="95000"/>
                  </a:schemeClr>
                </a:solidFill>
              </a:rPr>
              <a:t>Réalisé par:</a:t>
            </a:r>
          </a:p>
          <a:p>
            <a:endParaRPr lang="fr-FR" b="1" dirty="0" smtClean="0">
              <a:solidFill>
                <a:schemeClr val="tx1">
                  <a:lumMod val="95000"/>
                </a:schemeClr>
              </a:solidFill>
            </a:endParaRPr>
          </a:p>
          <a:p>
            <a:pPr lvl="4" algn="l">
              <a:buFont typeface="Wingdings" pitchFamily="2" charset="2"/>
              <a:buChar char="ü"/>
            </a:pP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Faiz </a:t>
            </a: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Y</a:t>
            </a: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oussef</a:t>
            </a:r>
          </a:p>
          <a:p>
            <a:pPr lvl="4" algn="l">
              <a:buFont typeface="Wingdings" pitchFamily="2" charset="2"/>
              <a:buChar char="ü"/>
            </a:pP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Ouadadouch </a:t>
            </a: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O</a:t>
            </a: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mar</a:t>
            </a:r>
          </a:p>
          <a:p>
            <a:pPr lvl="4" algn="l">
              <a:buFont typeface="Wingdings" pitchFamily="2" charset="2"/>
              <a:buChar char="ü"/>
            </a:pPr>
            <a:r>
              <a:rPr lang="fr-FR" sz="4000" b="1" dirty="0" smtClean="0">
                <a:solidFill>
                  <a:schemeClr val="tx1">
                    <a:lumMod val="95000"/>
                  </a:schemeClr>
                </a:solidFill>
              </a:rPr>
              <a:t>Amraou Hassan</a:t>
            </a:r>
          </a:p>
        </p:txBody>
      </p:sp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Words>191</Words>
  <Application>Microsoft Office PowerPoint</Application>
  <PresentationFormat>Affichage à l'écran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Apex</vt:lpstr>
      <vt:lpstr>Diapositive 1</vt:lpstr>
      <vt:lpstr>I- définition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</vt:vector>
  </TitlesOfParts>
  <Company>A6-Origin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Origin</dc:creator>
  <cp:lastModifiedBy>Origin</cp:lastModifiedBy>
  <cp:revision>17</cp:revision>
  <dcterms:created xsi:type="dcterms:W3CDTF">2010-05-07T22:25:54Z</dcterms:created>
  <dcterms:modified xsi:type="dcterms:W3CDTF">2010-05-15T10:56:48Z</dcterms:modified>
</cp:coreProperties>
</file>